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7" r:id="rId6"/>
    <p:sldId id="258" r:id="rId7"/>
    <p:sldId id="259" r:id="rId8"/>
    <p:sldId id="260" r:id="rId9"/>
    <p:sldId id="275" r:id="rId10"/>
    <p:sldId id="27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F8D66D-CA5C-4E1D-8DD0-5CB0DCB61BFE}" v="51" dt="2023-02-27T04:54:53.039"/>
  </p1510:revLst>
</p1510:revInfo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tarani-jothi-6a53b1267" TargetMode="External"/><Relationship Id="rId7" Type="http://schemas.openxmlformats.org/officeDocument/2006/relationships/image" Target="../media/image23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jpeg"/><Relationship Id="rId5" Type="http://schemas.openxmlformats.org/officeDocument/2006/relationships/hyperlink" Target="https://www.linkedin.com/in/vignesh-kumar-s-ece-a05a10226" TargetMode="External"/><Relationship Id="rId4" Type="http://schemas.openxmlformats.org/officeDocument/2006/relationships/hyperlink" Target="https://www.linkedin.com/in/sugapriya-v%F0%9F%92%AB-8a158a225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9B1F29B-5C69-A9E3-556A-45231E6669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0347" r="10347"/>
          <a:stretch>
            <a:fillRect/>
          </a:stretch>
        </p:blipFill>
        <p:spPr bwMode="auto">
          <a:xfrm>
            <a:off x="4" y="33868"/>
            <a:ext cx="645159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983217-C715-801E-7397-2521867EA04D}"/>
              </a:ext>
            </a:extLst>
          </p:cNvPr>
          <p:cNvSpPr txBox="1"/>
          <p:nvPr/>
        </p:nvSpPr>
        <p:spPr>
          <a:xfrm>
            <a:off x="6573521" y="277471"/>
            <a:ext cx="5295746" cy="707886"/>
          </a:xfrm>
          <a:prstGeom prst="rect">
            <a:avLst/>
          </a:prstGeom>
          <a:solidFill>
            <a:schemeClr val="accent2"/>
          </a:solidFill>
          <a:effectLst>
            <a:glow rad="139700">
              <a:schemeClr val="accent5">
                <a:satMod val="175000"/>
                <a:alpha val="40000"/>
              </a:schemeClr>
            </a:glow>
            <a:reflection blurRad="6350" stA="50000" endA="300" endPos="90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F0000"/>
                </a:solidFill>
                <a:latin typeface="Bodoni MT Black" panose="02070A03080606020203" pitchFamily="18" charset="0"/>
              </a:rPr>
              <a:t>Digital Goniometer </a:t>
            </a:r>
            <a:endParaRPr lang="en-IN" sz="2800">
              <a:solidFill>
                <a:srgbClr val="FF0000"/>
              </a:solidFill>
              <a:latin typeface="Bodoni MT Black" panose="02070A030806060202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27225A-4209-192A-C971-69ABD52FDE0C}"/>
              </a:ext>
            </a:extLst>
          </p:cNvPr>
          <p:cNvSpPr txBox="1"/>
          <p:nvPr/>
        </p:nvSpPr>
        <p:spPr>
          <a:xfrm>
            <a:off x="6705600" y="2459504"/>
            <a:ext cx="56107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3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TEAM MEMBERS:</a:t>
            </a:r>
          </a:p>
          <a:p>
            <a:endParaRPr lang="en-IN" sz="2400">
              <a:solidFill>
                <a:schemeClr val="accent3">
                  <a:lumMod val="40000"/>
                  <a:lumOff val="60000"/>
                </a:schemeClr>
              </a:solidFill>
              <a:latin typeface="Arial Black" panose="020B0A04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TARANI J 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VIGNESH KUMAR 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SUGAPRIYA V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7" y="436733"/>
            <a:ext cx="5769674" cy="6051153"/>
          </a:xfr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/>
          <a:lstStyle/>
          <a:p>
            <a:r>
              <a:rPr lang="en-US" sz="2400" dirty="0">
                <a:latin typeface="Bauhaus 93" panose="04030905020B02020C02" pitchFamily="82" charset="0"/>
              </a:rPr>
              <a:t>Problem statement</a:t>
            </a:r>
            <a:r>
              <a:rPr lang="en-US" dirty="0">
                <a:latin typeface="Bodoni MT Black" panose="02070A03080606020203" pitchFamily="18" charset="0"/>
              </a:rPr>
              <a:t> 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316D167D-F671-FBDB-3B32-F1600317A1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3637" b="13637"/>
          <a:stretch>
            <a:fillRect/>
          </a:stretch>
        </p:blipFill>
        <p:spPr>
          <a:xfrm flipH="1">
            <a:off x="5821363" y="717013"/>
            <a:ext cx="6019800" cy="2504025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3FAC9F0-D983-37F1-77C1-A5CBAF3676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575" y="1544320"/>
            <a:ext cx="4850550" cy="3194419"/>
          </a:xfrm>
        </p:spPr>
        <p:txBody>
          <a:bodyPr/>
          <a:lstStyle/>
          <a:p>
            <a:r>
              <a:rPr lang="en-US" sz="1800" b="1" i="0" dirty="0">
                <a:solidFill>
                  <a:schemeClr val="tx1"/>
                </a:solidFill>
                <a:effectLst/>
                <a:latin typeface="Söhne"/>
              </a:rPr>
              <a:t>The conventional goniometer scale is widely used for measuring joint angles in medical fields, but it is inconvenient and requires manual assistance to use. </a:t>
            </a:r>
          </a:p>
          <a:p>
            <a:r>
              <a:rPr lang="en-US" sz="1800" b="1" i="0" dirty="0">
                <a:solidFill>
                  <a:schemeClr val="tx1"/>
                </a:solidFill>
                <a:effectLst/>
                <a:latin typeface="Söhne"/>
              </a:rPr>
              <a:t>Patients may also face difficulty in accurately measuring their joint angles at home without professional help.</a:t>
            </a:r>
          </a:p>
          <a:p>
            <a:r>
              <a:rPr lang="en-US" sz="1800" b="1" i="0" dirty="0">
                <a:solidFill>
                  <a:schemeClr val="tx1"/>
                </a:solidFill>
                <a:effectLst/>
                <a:latin typeface="Söhne"/>
              </a:rPr>
              <a:t> Therefore, there is a need for a portable and easy-to-use device that can accurately measure joint angles and enable patients to monitor their progress at home.</a:t>
            </a:r>
            <a:endParaRPr lang="en-IN" b="1" dirty="0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E0899E1-C851-7BC4-BFDE-F1F627207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363" y="3813784"/>
            <a:ext cx="5867232" cy="250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115" y="1307204"/>
            <a:ext cx="3241217" cy="469490"/>
          </a:xfrm>
          <a:solidFill>
            <a:schemeClr val="accent5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/>
              <a:t> IMU Sensors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530BF03C-31F8-ECC7-3DE8-B163B17C48A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1553" r="21553"/>
          <a:stretch>
            <a:fillRect/>
          </a:stretch>
        </p:blipFill>
        <p:spPr>
          <a:xfrm flipH="1">
            <a:off x="0" y="985520"/>
            <a:ext cx="4786118" cy="5029200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64CB021-99AF-C461-B997-37F51BD580D5}"/>
              </a:ext>
            </a:extLst>
          </p:cNvPr>
          <p:cNvSpPr txBox="1"/>
          <p:nvPr/>
        </p:nvSpPr>
        <p:spPr>
          <a:xfrm>
            <a:off x="4929116" y="2216259"/>
            <a:ext cx="72628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>
                <a:solidFill>
                  <a:schemeClr val="bg2"/>
                </a:solidFill>
                <a:latin typeface="Bodoni MT Black" panose="02070A03080606020203" pitchFamily="18" charset="0"/>
              </a:rPr>
              <a:t>IMU stands for Inertial Measurement Unit.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>
                <a:solidFill>
                  <a:schemeClr val="bg2"/>
                </a:solidFill>
                <a:latin typeface="Bodoni MT Black" panose="02070A03080606020203" pitchFamily="18" charset="0"/>
              </a:rPr>
              <a:t>IMU sensors are electronic devices that measure the movement and orientation of an object.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>
                <a:solidFill>
                  <a:schemeClr val="bg2"/>
                </a:solidFill>
                <a:latin typeface="Bodoni MT Black" panose="02070A03080606020203" pitchFamily="18" charset="0"/>
              </a:rPr>
              <a:t>IMU sensors consist of accelerometers, gyroscopes, and magnetometers.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>
                <a:solidFill>
                  <a:schemeClr val="bg2"/>
                </a:solidFill>
                <a:latin typeface="Bodoni MT Black" panose="02070A03080606020203" pitchFamily="18" charset="0"/>
              </a:rPr>
              <a:t>These sensors work together to detect changes in position, orientation, and velocity.</a:t>
            </a:r>
            <a:endParaRPr lang="en-IN" sz="2000">
              <a:solidFill>
                <a:schemeClr val="bg2"/>
              </a:solidFill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66E024-91A9-4157-B518-669C60D495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8CC62-3752-4A6C-9525-AFDDDAFE2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F71CF5-6D05-445B-6B17-BBC9CB85DB57}"/>
              </a:ext>
            </a:extLst>
          </p:cNvPr>
          <p:cNvSpPr txBox="1"/>
          <p:nvPr/>
        </p:nvSpPr>
        <p:spPr>
          <a:xfrm>
            <a:off x="5989320" y="787420"/>
            <a:ext cx="4932680" cy="584775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3200">
                <a:solidFill>
                  <a:srgbClr val="00B0F0"/>
                </a:solidFill>
                <a:latin typeface="Algerian" panose="04020705040A02060702" pitchFamily="82" charset="0"/>
              </a:rPr>
              <a:t>Device Architecture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CE9F43-D643-0A9C-45DD-A37D7D60F408}"/>
              </a:ext>
            </a:extLst>
          </p:cNvPr>
          <p:cNvSpPr txBox="1"/>
          <p:nvPr/>
        </p:nvSpPr>
        <p:spPr>
          <a:xfrm>
            <a:off x="6096000" y="1869440"/>
            <a:ext cx="5882640" cy="240065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>
                <a:solidFill>
                  <a:schemeClr val="accent5">
                    <a:lumMod val="20000"/>
                    <a:lumOff val="80000"/>
                  </a:schemeClr>
                </a:solidFill>
                <a:latin typeface="Cooper Black" panose="0208090404030B020404" pitchFamily="18" charset="0"/>
              </a:rPr>
              <a:t>The</a:t>
            </a:r>
            <a:r>
              <a:rPr lang="en-US">
                <a:solidFill>
                  <a:schemeClr val="accent5">
                    <a:lumMod val="20000"/>
                    <a:lumOff val="80000"/>
                  </a:schemeClr>
                </a:solidFill>
                <a:latin typeface="Cooper Black" panose="0208090404030B020404" pitchFamily="18" charset="0"/>
              </a:rPr>
              <a:t> Digital Goniometer is designed using Arduino nano.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accent5">
                    <a:lumMod val="20000"/>
                    <a:lumOff val="80000"/>
                  </a:schemeClr>
                </a:solidFill>
                <a:latin typeface="Cooper Black" panose="0208090404030B020404" pitchFamily="18" charset="0"/>
              </a:rPr>
              <a:t>The device consists of a mpu6050 IMU sensor placed on the body.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accent5">
                    <a:lumMod val="20000"/>
                    <a:lumOff val="80000"/>
                  </a:schemeClr>
                </a:solidFill>
                <a:latin typeface="Cooper Black" panose="0208090404030B020404" pitchFamily="18" charset="0"/>
              </a:rPr>
              <a:t>The sensors are connected to the Arduino nano board.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accent5">
                    <a:lumMod val="20000"/>
                    <a:lumOff val="80000"/>
                  </a:schemeClr>
                </a:solidFill>
                <a:latin typeface="Cooper Black" panose="0208090404030B020404" pitchFamily="18" charset="0"/>
              </a:rPr>
              <a:t>The data from the sensors is processed using the Arduino programming language.</a:t>
            </a:r>
            <a:endParaRPr lang="en-IN">
              <a:solidFill>
                <a:schemeClr val="accent5">
                  <a:lumMod val="20000"/>
                  <a:lumOff val="8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38DD548-CF0B-136B-3CF0-823DDF085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" y="0"/>
            <a:ext cx="5882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71ED5B37-C6F3-A206-6C9D-CF836FFCFA6E}"/>
              </a:ext>
            </a:extLst>
          </p:cNvPr>
          <p:cNvSpPr txBox="1"/>
          <p:nvPr/>
        </p:nvSpPr>
        <p:spPr>
          <a:xfrm>
            <a:off x="5191760" y="936973"/>
            <a:ext cx="7000240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IN" sz="3200">
                <a:solidFill>
                  <a:srgbClr val="00B050"/>
                </a:solidFill>
                <a:latin typeface="Cooper Black" panose="0208090404030B020404" pitchFamily="18" charset="0"/>
              </a:rPr>
              <a:t>Benefits</a:t>
            </a:r>
            <a:r>
              <a:rPr lang="en-IN" sz="3200">
                <a:solidFill>
                  <a:schemeClr val="accent5">
                    <a:lumMod val="20000"/>
                    <a:lumOff val="80000"/>
                  </a:schemeClr>
                </a:solidFill>
                <a:latin typeface="Cooper Black" panose="0208090404030B020404" pitchFamily="18" charset="0"/>
              </a:rPr>
              <a:t> </a:t>
            </a:r>
            <a:r>
              <a:rPr lang="en-IN" sz="3200">
                <a:solidFill>
                  <a:srgbClr val="00B050"/>
                </a:solidFill>
                <a:latin typeface="Cooper Black" panose="0208090404030B020404" pitchFamily="18" charset="0"/>
              </a:rPr>
              <a:t>of</a:t>
            </a:r>
            <a:r>
              <a:rPr lang="en-IN" sz="3200">
                <a:solidFill>
                  <a:schemeClr val="accent5">
                    <a:lumMod val="20000"/>
                    <a:lumOff val="80000"/>
                  </a:schemeClr>
                </a:solidFill>
                <a:latin typeface="Cooper Black" panose="0208090404030B020404" pitchFamily="18" charset="0"/>
              </a:rPr>
              <a:t> </a:t>
            </a:r>
            <a:r>
              <a:rPr lang="en-IN" sz="3200">
                <a:solidFill>
                  <a:srgbClr val="00B050"/>
                </a:solidFill>
                <a:latin typeface="Cooper Black" panose="0208090404030B020404" pitchFamily="18" charset="0"/>
              </a:rPr>
              <a:t>Digital</a:t>
            </a:r>
            <a:r>
              <a:rPr lang="en-IN" sz="3200">
                <a:solidFill>
                  <a:schemeClr val="accent5">
                    <a:lumMod val="20000"/>
                    <a:lumOff val="80000"/>
                  </a:schemeClr>
                </a:solidFill>
                <a:latin typeface="Cooper Black" panose="0208090404030B020404" pitchFamily="18" charset="0"/>
              </a:rPr>
              <a:t> </a:t>
            </a:r>
            <a:r>
              <a:rPr lang="en-IN" sz="3200">
                <a:solidFill>
                  <a:srgbClr val="00B050"/>
                </a:solidFill>
                <a:latin typeface="Cooper Black" panose="0208090404030B020404" pitchFamily="18" charset="0"/>
              </a:rPr>
              <a:t>Goniometer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D449D8-33CF-063E-9576-C9F61B75373E}"/>
              </a:ext>
            </a:extLst>
          </p:cNvPr>
          <p:cNvSpPr txBox="1"/>
          <p:nvPr/>
        </p:nvSpPr>
        <p:spPr>
          <a:xfrm>
            <a:off x="5374640" y="1555432"/>
            <a:ext cx="6634480" cy="440120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>
                <a:latin typeface="Arial Rounded MT Bold" panose="020F0704030504030204" pitchFamily="34" charset="0"/>
              </a:rPr>
              <a:t>The Digital Goniometer is a non-invasive device that can accurately detect body movements.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>
                <a:latin typeface="Arial Rounded MT Bold" panose="020F0704030504030204" pitchFamily="34" charset="0"/>
              </a:rPr>
              <a:t>The device can be used for therapy of paralysis </a:t>
            </a:r>
            <a:r>
              <a:rPr lang="en-US" sz="2800" err="1">
                <a:latin typeface="Arial Rounded MT Bold" panose="020F0704030504030204" pitchFamily="34" charset="0"/>
              </a:rPr>
              <a:t>patients.The</a:t>
            </a:r>
            <a:r>
              <a:rPr lang="en-US" sz="2800">
                <a:latin typeface="Arial Rounded MT Bold" panose="020F0704030504030204" pitchFamily="34" charset="0"/>
              </a:rPr>
              <a:t> device is portable and can be used in any location.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>
                <a:latin typeface="Arial Rounded MT Bold" panose="020F0704030504030204" pitchFamily="34" charset="0"/>
              </a:rPr>
              <a:t>The device is cost-effective and can be used by anyone</a:t>
            </a:r>
            <a:endParaRPr lang="en-IN" sz="2800">
              <a:latin typeface="Arial Rounded MT Bold" panose="020F0704030504030204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B90BAF0-8843-01D2-E761-70007B07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654"/>
            <a:ext cx="5191760" cy="460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woman looking at a screen with tiny writing and graphs floating">
            <a:extLst>
              <a:ext uri="{FF2B5EF4-FFF2-40B4-BE49-F238E27FC236}">
                <a16:creationId xmlns:a16="http://schemas.microsoft.com/office/drawing/2014/main" id="{A0A99AB3-33D7-48CE-8A78-BEB8D7179F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940324F9-ABF9-4A46-B5E4-21164FADA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272143"/>
            <a:ext cx="5892800" cy="6384016"/>
          </a:xfrm>
        </p:spPr>
        <p:txBody>
          <a:bodyPr/>
          <a:lstStyle/>
          <a:p>
            <a:r>
              <a:rPr lang="en-US" dirty="0"/>
              <a:t>Future advancement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19E4131-A9F1-45A1-94C6-3C559ABBE9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7993" y="1458686"/>
            <a:ext cx="5028150" cy="4897663"/>
          </a:xfrm>
        </p:spPr>
        <p:txBody>
          <a:bodyPr/>
          <a:lstStyle/>
          <a:p>
            <a:endParaRPr lang="en-US" sz="1600" b="1" i="0" dirty="0">
              <a:solidFill>
                <a:srgbClr val="D1D5DB"/>
              </a:solidFill>
              <a:effectLst/>
              <a:highlight>
                <a:srgbClr val="000000"/>
              </a:highlight>
              <a:latin typeface="Söhne"/>
            </a:endParaRPr>
          </a:p>
          <a:p>
            <a:r>
              <a:rPr lang="en-US" sz="1600" b="1" i="0" dirty="0">
                <a:solidFill>
                  <a:srgbClr val="D1D5DB"/>
                </a:solidFill>
                <a:effectLst/>
                <a:highlight>
                  <a:srgbClr val="000000"/>
                </a:highlight>
                <a:latin typeface="Söhne"/>
              </a:rPr>
              <a:t>To address the challenges associated with conventional goniometer scales, we have developed a digital goniometer device that utilizes IMU sensors to detect joint angles with accuracy and ease. Our device aims to provide a user-friendly interface that allows patients to monitor their joint movements and progress in real-time. In the future, we plan to incorporate additional features such as wireless connectivity, cloud storage, and AI-based analytics to further enhance the functionality and accessibility of our device. Our goal is to make the digital goniometer a standard tool in medical fields and a trusted companion for patients on their journey towards recovery.</a:t>
            </a:r>
            <a:endParaRPr lang="en-US" sz="1600" b="1" dirty="0">
              <a:highlight>
                <a:srgbClr val="000000"/>
              </a:highlight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A33AC-E039-49B8-9D53-D790DEF7EB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637D303-3D91-4DF5-9E06-C9394D714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85FA840-9C16-45D8-8B50-7DC1A5DF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845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Placeholder 45" descr="A close up of a person wearing glasses and the measurements of the eyes">
            <a:extLst>
              <a:ext uri="{FF2B5EF4-FFF2-40B4-BE49-F238E27FC236}">
                <a16:creationId xmlns:a16="http://schemas.microsoft.com/office/drawing/2014/main" id="{4CCDE114-C87D-4D8A-AC71-4CEECD759FE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477759" y="0"/>
            <a:ext cx="4714241" cy="6867376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9EE126B-B5CD-4FEC-A36A-5B51A1CE2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985653-0120-743E-7DD2-5570976712E9}"/>
              </a:ext>
            </a:extLst>
          </p:cNvPr>
          <p:cNvSpPr txBox="1"/>
          <p:nvPr/>
        </p:nvSpPr>
        <p:spPr>
          <a:xfrm>
            <a:off x="1625600" y="579120"/>
            <a:ext cx="3495040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IN" sz="4000" err="1">
                <a:solidFill>
                  <a:schemeClr val="bg1"/>
                </a:solidFill>
                <a:latin typeface="Algerian" panose="04020705040A02060702" pitchFamily="82" charset="0"/>
              </a:rPr>
              <a:t>THaNK</a:t>
            </a:r>
            <a:r>
              <a:rPr lang="en-IN" sz="4000">
                <a:solidFill>
                  <a:schemeClr val="bg1"/>
                </a:solidFill>
                <a:latin typeface="Algerian" panose="04020705040A02060702" pitchFamily="82" charset="0"/>
              </a:rPr>
              <a:t>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7AECF6-C37A-1B83-39BE-18BD1134EA23}"/>
              </a:ext>
            </a:extLst>
          </p:cNvPr>
          <p:cNvSpPr txBox="1"/>
          <p:nvPr/>
        </p:nvSpPr>
        <p:spPr>
          <a:xfrm>
            <a:off x="894080" y="3644210"/>
            <a:ext cx="5201920" cy="147732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IN" b="1" dirty="0">
              <a:solidFill>
                <a:schemeClr val="accent6"/>
              </a:solidFill>
              <a:latin typeface="Arial Black" panose="020B0A04020102020204" pitchFamily="34" charset="0"/>
            </a:endParaRPr>
          </a:p>
          <a:p>
            <a:r>
              <a:rPr lang="en-IN" b="1" dirty="0"/>
              <a:t>tarani.jothi@gmail.com</a:t>
            </a:r>
          </a:p>
          <a:p>
            <a:r>
              <a:rPr lang="en-IN" b="1" dirty="0"/>
              <a:t>vigneshsenthil62@gmail.com</a:t>
            </a:r>
          </a:p>
          <a:p>
            <a:r>
              <a:rPr lang="en-IN" b="1" dirty="0"/>
              <a:t>sugapriyav22@gmail.com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4A8734-6FB7-C2FD-24F3-E09E1438A2D2}"/>
              </a:ext>
            </a:extLst>
          </p:cNvPr>
          <p:cNvSpPr txBox="1"/>
          <p:nvPr/>
        </p:nvSpPr>
        <p:spPr>
          <a:xfrm>
            <a:off x="902546" y="1866344"/>
            <a:ext cx="6392333" cy="160043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https://www.linkedin.com/in/tarani-jothi-6a53b1267</a:t>
            </a:r>
            <a:endParaRPr lang="en-IN"/>
          </a:p>
          <a:p>
            <a:r>
              <a:rPr lang="en-IN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https://www.linkedin.com/in/sugapriya-v%F0%9F%92%AB-8a158a225</a:t>
            </a:r>
            <a:endParaRPr lang="en-IN"/>
          </a:p>
          <a:p>
            <a:r>
              <a:rPr lang="en-IN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https://www.linkedin.com/in/vignesh-kumar-s-ece-a05a10226</a:t>
            </a:r>
            <a:endParaRPr lang="en-IN"/>
          </a:p>
          <a:p>
            <a:endParaRPr lang="en-IN">
              <a:solidFill>
                <a:srgbClr val="0070C0"/>
              </a:solidFill>
            </a:endParaRPr>
          </a:p>
          <a:p>
            <a:endParaRPr lang="en-IN" sz="8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26F291D-1232-ADF3-2C83-5F515ED220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133" y="1866344"/>
            <a:ext cx="682413" cy="7009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57BEDD-6769-C646-DB84-C4DF7E39EA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667" y="4063340"/>
            <a:ext cx="682413" cy="45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40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0BF0F94-36C0-430F-8DDE-AF914AC0C001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1D2FAC4-C1D8-4FBC-AFD8-786609711A54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20</TotalTime>
  <Words>415</Words>
  <Application>Microsoft Office PowerPoint</Application>
  <PresentationFormat>Widescreen</PresentationFormat>
  <Paragraphs>43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22" baseType="lpstr">
      <vt:lpstr>Algerian</vt:lpstr>
      <vt:lpstr>Arial</vt:lpstr>
      <vt:lpstr>Arial Black</vt:lpstr>
      <vt:lpstr>Arial Rounded MT Bold</vt:lpstr>
      <vt:lpstr>Bauhaus 93</vt:lpstr>
      <vt:lpstr>Bierstadt</vt:lpstr>
      <vt:lpstr>Bodoni MT Black</vt:lpstr>
      <vt:lpstr>Calibri</vt:lpstr>
      <vt:lpstr>Cooper Black</vt:lpstr>
      <vt:lpstr>Courier New</vt:lpstr>
      <vt:lpstr>Posterama</vt:lpstr>
      <vt:lpstr>Posterama Bold</vt:lpstr>
      <vt:lpstr>Söhne</vt:lpstr>
      <vt:lpstr>Wingdings</vt:lpstr>
      <vt:lpstr>Office Theme</vt:lpstr>
      <vt:lpstr>PowerPoint Presentation</vt:lpstr>
      <vt:lpstr>Problem statement </vt:lpstr>
      <vt:lpstr> IMU Sensors</vt:lpstr>
      <vt:lpstr>PowerPoint Presentation</vt:lpstr>
      <vt:lpstr>PowerPoint Presentation</vt:lpstr>
      <vt:lpstr>Future advancement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Tarani Jothi</dc:creator>
  <cp:lastModifiedBy>Tarani Jothi</cp:lastModifiedBy>
  <cp:revision>2</cp:revision>
  <dcterms:created xsi:type="dcterms:W3CDTF">2023-02-26T09:50:24Z</dcterms:created>
  <dcterms:modified xsi:type="dcterms:W3CDTF">2023-03-03T05:41:48Z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